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22" r:id="rId10"/>
    <p:sldId id="3901" r:id="rId11"/>
    <p:sldId id="3902" r:id="rId12"/>
    <p:sldId id="3903" r:id="rId13"/>
    <p:sldId id="3904" r:id="rId14"/>
    <p:sldId id="3905" r:id="rId15"/>
    <p:sldId id="3907" r:id="rId16"/>
    <p:sldId id="3908" r:id="rId17"/>
    <p:sldId id="3923" r:id="rId18"/>
    <p:sldId id="3924" r:id="rId19"/>
    <p:sldId id="3925" r:id="rId20"/>
    <p:sldId id="3926" r:id="rId21"/>
    <p:sldId id="3927" r:id="rId22"/>
    <p:sldId id="3928" r:id="rId23"/>
    <p:sldId id="3929" r:id="rId24"/>
    <p:sldId id="3930" r:id="rId25"/>
    <p:sldId id="3931" r:id="rId26"/>
    <p:sldId id="3932" r:id="rId27"/>
    <p:sldId id="3933" r:id="rId28"/>
    <p:sldId id="3415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5C2A"/>
    <a:srgbClr val="00823B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chemeClr val="accent2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2000" y="1391272"/>
            <a:ext cx="1036746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i="0">
                <a:solidFill>
                  <a:srgbClr val="002060"/>
                </a:solidFill>
                <a:effectLst/>
                <a:latin typeface="Lato"/>
              </a:rPr>
              <a:t>Salawaat (Invocation of Blessings) Upon the Holy Infallibles (peace be upon them) on Fridays</a:t>
            </a:r>
            <a:br>
              <a:rPr lang="en-US" sz="2400">
                <a:solidFill>
                  <a:srgbClr val="002060"/>
                </a:solidFill>
              </a:rPr>
            </a:br>
            <a:br>
              <a:rPr lang="en-US" sz="2400">
                <a:solidFill>
                  <a:srgbClr val="002060"/>
                </a:solidFill>
              </a:rPr>
            </a:br>
            <a:endParaRPr lang="en-US" sz="24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0" y="2324894"/>
            <a:ext cx="10313401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It is also advisable to repeat the following words that </a:t>
            </a:r>
          </a:p>
          <a:p>
            <a:pPr algn="ctr"/>
            <a:endParaRPr lang="en-US" b="0" i="0">
              <a:solidFill>
                <a:srgbClr val="000000"/>
              </a:solidFill>
              <a:effectLst/>
              <a:latin typeface="Lato"/>
            </a:endParaRPr>
          </a:p>
          <a:p>
            <a:pPr algn="ctr"/>
            <a:r>
              <a:rPr lang="en-US" sz="2400" b="0" i="0">
                <a:solidFill>
                  <a:schemeClr val="accent2"/>
                </a:solidFill>
                <a:effectLst/>
                <a:latin typeface="Lato"/>
              </a:rPr>
              <a:t>Imam `Ali (peace be upon him) mentioned in one of his sermons on Friday,</a:t>
            </a:r>
          </a:p>
          <a:p>
            <a:pPr algn="ctr"/>
            <a:endParaRPr lang="en-US" b="0" i="0">
              <a:solidFill>
                <a:srgbClr val="000000"/>
              </a:solidFill>
              <a:effectLst/>
              <a:latin typeface="Lato"/>
            </a:endParaRPr>
          </a:p>
          <a:p>
            <a:pPr algn="ctr"/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 as is cited in the book of al-Rawdah min al-Kafi, </a:t>
            </a:r>
          </a:p>
          <a:p>
            <a:pPr algn="ctr"/>
            <a:endParaRPr lang="en-US" b="0" i="0">
              <a:solidFill>
                <a:srgbClr val="000000"/>
              </a:solidFill>
              <a:effectLst/>
              <a:latin typeface="Lato"/>
            </a:endParaRPr>
          </a:p>
          <a:p>
            <a:pPr algn="ctr"/>
            <a:r>
              <a:rPr lang="en-US" sz="2400" b="0" i="0">
                <a:solidFill>
                  <a:schemeClr val="accent2"/>
                </a:solidFill>
                <a:effectLst/>
                <a:latin typeface="Lato"/>
              </a:rPr>
              <a:t>representing an invocation of Allah’s blessings upon </a:t>
            </a:r>
          </a:p>
          <a:p>
            <a:pPr algn="ctr"/>
            <a:endParaRPr lang="en-US">
              <a:solidFill>
                <a:srgbClr val="000000"/>
              </a:solidFill>
              <a:latin typeface="Lato"/>
            </a:endParaRPr>
          </a:p>
          <a:p>
            <a:pPr algn="ctr"/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the Holy Prophet (peace nad blessings upon him and his family):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70C0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70C0"/>
                </a:solidFill>
                <a:latin typeface="Trebuchet MS" pitchFamily="34" charset="0"/>
              </a:rPr>
              <a:t>Kindly 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recite 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of all those </a:t>
            </a:r>
            <a:r>
              <a:rPr lang="en-US" sz="1200" b="1">
                <a:solidFill>
                  <a:srgbClr val="0070C0"/>
                </a:solidFill>
                <a:latin typeface="Trebuchet MS" pitchFamily="34" charset="0"/>
              </a:rPr>
              <a:t>who ha</a:t>
            </a:r>
            <a:r>
              <a:rPr lang="en-US" sz="1200" b="1">
                <a:solidFill>
                  <a:srgbClr val="0070C0"/>
                </a:solidFill>
              </a:rPr>
              <a:t>For any errors / comments please write to: duas.org@gmail.com</a:t>
            </a:r>
            <a:endParaRPr lang="en-US" sz="1400" b="1">
              <a:solidFill>
                <a:srgbClr val="0070C0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70C0"/>
                </a:solidFill>
                <a:latin typeface="Trebuchet MS" pitchFamily="34" charset="0"/>
              </a:rPr>
              <a:t>ve 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15156" y="12192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كَأَفْضَلَ مَا صَلَّيْتَ وَبَارَكْتَ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15156" y="3124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 much as You have sent peace, blessings,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206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برکت عطا فرما محمد(ص) وآل محمد(ص) پر</a:t>
            </a: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206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l-PL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ka'afdali ma sallayta wa barakta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C3D699-CCBD-426E-8F6B-F9AC32E463BB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3271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4478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وَتَرَحَّمْتَ وَتَحَنَّنْتَ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255482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mercy, compassion,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0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مہربانی فرما سلام بھیج </a:t>
            </a: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tarahhamta wa tahannanta</a:t>
            </a: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0F464E-C05F-476A-835C-8B1C28FFA90E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5426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00289" y="1400768"/>
            <a:ext cx="9906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وَسَلَّمْتَ عَلَىٰ إِبْرَاهِيمَ وَآلِ إِبْرَاهِيمَ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1418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benedictions upon (Prophet) Abraham and the Household of Abraham.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جیسے تو نے ابراہیم (ع)اور آل ابراہیم (ع)پر بہترین درود بھیجا برکت عطا کی رحمت نازل کی مہربانی فرمائی اور سلام بھیجا</a:t>
            </a:r>
            <a:endParaRPr lang="en-US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sallamta `ala ibrahima wa ali ibrahima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7EC1A7-8A2C-4D65-98EB-8186224190A2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42281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6184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إِنَّكَ حَمِيدٌ مَجِيدٌ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You are verily Owner of praise, Owner of glory.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بے </a:t>
            </a: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شک تو تعریف والا بزرگوار ہے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24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innaka hamidun majidun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967BF0-267D-42D6-8627-E9B0A412583B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7657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9829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أَعْطِ مُحَمَّداً ٱلْوَسيلَةَ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41206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give Muhammad [the right of] mediation,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اے معبود! حضرت محمد(ص) کو وسیلہ</a:t>
            </a:r>
            <a:endParaRPr lang="en-US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a`ti muhammadan alwasilata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2A6381-A1D1-4353-8048-EC9071263143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58937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81289" y="1295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وَٱلشَّرَفَ وَٱلْفَضيلَةَ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352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honor, virtue,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شرف اور فضیلت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walshsharafa walfadilata</a:t>
            </a:r>
            <a:endParaRPr lang="ar-OM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574F08-4D76-4690-A837-92C06CC8C637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30096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وَٱلْمَنْزِلَةَ ٱلْكَريمَةَ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noble rank.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کریم منزلت عطا فرما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fi-FI" sz="2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walmanzilata alkarimata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B47BB3-FED4-4A29-A982-00C6A62D2097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8672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ٱجْعَلْ مُحَمَّداً وَآلَ مُحَمَّدٍ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719229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make Muhammad and the Household of Muhammad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خدایا محمد(ص) و  آل محمد(ص) کو</a:t>
            </a: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ij`al muhammadan wa ala muhammadin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DC366F-DB59-4FA4-8448-3C091D087A46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55796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أَعْظَمَ ٱلْخَلاَئِقِ كُلِّهِمْ شَرَفاً يَوْمَ ٱلْقِيَامَةِ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39616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to be the most honored of all Your creatures on the Resurrection Day,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قیامت کے دن ساری مخلوق میں سے سب سے زیادہ شرف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a`zama alkhala'iqi kullihim sharafan yawma alqiyamati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92BD6D-8E33-491F-B1DB-6F3480DE419C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012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وَأَقْرَبَهُمْ مِنْكَ مَقْعَداً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 closest to You in position,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مقام والا بنا ان کو اپنے قریب تر جگہ پر قرار دے کر 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aqrabahum minka maq`adan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21F33B-7CCA-4B13-9D62-0991D24A0425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61247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algn="ctr" rtl="1" eaLnBrk="1" hangingPunct="1"/>
            <a:r>
              <a:rPr lang="ar-SA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اے الله! رحمت فرما محمد وآل</a:t>
            </a:r>
            <a:r>
              <a:rPr lang="en-US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)</a:t>
            </a:r>
            <a:r>
              <a:rPr lang="ar-SA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ع</a:t>
            </a:r>
            <a:r>
              <a:rPr lang="en-US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(</a:t>
            </a:r>
            <a:r>
              <a:rPr lang="ar-SA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 محمد پر </a:t>
            </a:r>
          </a:p>
          <a:p>
            <a:pPr marL="342900" indent="-342900" eaLnBrk="1" hangingPunct="1">
              <a:defRPr/>
            </a:pP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Allah huma salle ala mohammadin wa alay mohammad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07AA6F-41E3-4BBA-BF31-FAA2E929C969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وَأَوْجَهَهُمْ عِنْدَكَ يَوْمَ ٱلْقِيَامَةِ جَاهاً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581400"/>
            <a:ext cx="97536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 most notable with You on the Resurrection Day,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روز  قیامت ان کو اپنے ہاں زیادہ عزت دار بنا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awjahahum `indaka yawma alqiyamati jahan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92AF6-2C55-4F4B-B227-1417D06237A4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7293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وَأَفْضَلَهُمْ عِنْدَكَ مَنْزِلَةً وَنَصيباً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443111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the most favorable in title and status.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مرتبہ و حصہ کے لحاظ سے افضل و برتر قرار دے 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afdalahum `indaka manzilatan wa nasiban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0FF98-A9C5-4D83-8932-7D833E7D5568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8530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أَعْطِ مُحَمَّداً أَشْرَفَ ٱلْمَقَامِ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39616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give Muhammad the most honorable position,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اے معبود! حضرت  محمد(ص) کو بلند ترین مقام 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a`ti muhammadan ashrafa almaqami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494B4-CFA5-4DA1-BEE8-937D5CE89896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3907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وَحِبَاءَ ٱلسَّلاَمِ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43746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 most abundant salutation,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صلح و نیکی کا اجر 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hiba'a alssalami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E0DB4-43B7-42C3-AD81-3B2906CE6536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1552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وَشَفَاعَةَ ٱلإِسْلاَمِ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the intercession of Islam.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تبلیغ اسلام کا صلہ عطا فرما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shafa`ata al-islami</a:t>
            </a:r>
            <a:endParaRPr lang="en-US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AF27C0-BA0B-4B84-95C1-F34BF65DC4A8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174192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وَأَلْحِقْنَا بِهِ غَيْرَ خَزَايَا وَلاَ نَاكِثِينَ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8" y="3358444"/>
            <a:ext cx="9462911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join us to him while we are neither disgraced, nor violating,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اے معبود!ہمیں آنحضرت(ص) سے ملا دے  اس طرح کہ نہ ہم رسوا ہوں نہ عہدشکنی کریں </a:t>
            </a:r>
            <a:endParaRPr lang="en-US" sz="16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wa alhiqna bihi ghayra khazaya wa la nakithina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5E7516-4A72-40BB-9494-ACFE78DEA6B6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97091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وَلاَ نَادِمِينَ وَلاَ مُبَدِّلِينَ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43746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nor regretful, nor distorting.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نہ شرمندگی اٹھائیں اور نہ احکام کوبدلیں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la nadimina wa la mubaddilina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37F43-85BB-491C-A145-786F6B486D9B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94167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إِلٰهَ ٱلْحَقِّ آمينَ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460044"/>
            <a:ext cx="97536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God of all worlds, respond to us.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اے سچے خدا اس دعا کو قبول فرما۔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ilaha alhaqqi amina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C1BD2B-A531-41F8-B2AF-9C82F65FE857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27964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C6D12C-1F19-4341-A007-BC64DBD0C88E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222625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  <a:endParaRPr lang="ar-OM" kern="120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kern="120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عظیم اور دائمی رحمتوں والے خدا کے نام سے </a:t>
            </a:r>
          </a:p>
          <a:p>
            <a:pPr marL="342900" indent="-342900" eaLnBrk="1" hangingPunct="1">
              <a:defRPr/>
            </a:pPr>
            <a:endParaRPr lang="en-US" sz="2000" kern="120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Bismillahe arehmanirraheem  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B7994B-B2FE-4D15-BF33-0FE53894D279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1371135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إِنَّ ٱللَّهَ وَمَلاَئِكَتَهُ يُصَلُّونَ عَلَىٰ ٱلنَّبِيِّ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454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“Lo! Allah and His angels shower blessings on the Prophet.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بے شک اﷲ اور اس کے فرشتے نبی(ص) پر درود بھیجتے ہیں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inna allaha wa mala'ikatahu yusalluna `ala alnnabiyyi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B4E526-5C6A-439C-A260-B88F7575CE2F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524000"/>
            <a:ext cx="11811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أَيُّهَا ٱلَّذينَ آمَنُوٱ صَلُّوٱ عَلَيْهِ وَسَلِّمُوٱ تَسْليماً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you who believe, ask blessings on him and salute him with a worthy salutation.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اے ایمان والو تم بھی آنحضرت(ص) پر درود و  سلام بھیجو</a:t>
            </a:r>
            <a:r>
              <a:rPr lang="ar-OM" sz="40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 جیسے سلام کا حق ہے</a:t>
            </a:r>
            <a:endParaRPr lang="en-US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ayyuha alladhina amanu sallu `alayhi wa sallimu tasliman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9430B6-E30E-4227-9A83-02F7B6B6EA6F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70000" y="1371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صَلِّ عَلَىٰ مُحَمَّدٍ وَآلِ مُحَمَّدٍ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70000" y="3429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send peace upon Muhammad and the Household of Muhammad,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اے معبود! محمد(ص) و آل محمد(ص) پر رحمت نازل فرما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salli `ala muhammadin wa ali muhammadin</a:t>
            </a:r>
            <a:endParaRPr lang="en-US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4E683-02D5-4BF6-BA6D-910D4D459A95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0235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وَبَارِكْ عَلَىٰ مُحَمَّدٍ وَآلِ مُحَمَّدٍ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send blessings upon Muhammad and the Household of Muhammad,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برکت عطا فرما محمد(ص) وآل محمد(ص) 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barik `ala muhammadin wa ali muhammadin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F830D2-613D-4F62-827F-DBE9EB484CF3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2767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148153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وَتَحَنَّنْ عَلَىٰ مُحَمَّدٍ وَآلِ مُحَمَّدٍ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68400" y="3485931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have compassion upon Muhammad and the Household of Muhammad,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24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مہربانی فرما محمد(ص) وآل محمد(ص) پر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tahannan `ala muhammadin wa ali muhammadin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C046A4-0AF9-43D6-B922-7CC4BA5D2A7B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2344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2374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وَسَلِّمْ عَلَىٰ مُحَمَّدٍ وَآلِ مُحَمَّدٍ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124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send benedictions upon Muhammad and the Household of Muhammad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 بھیج </a:t>
            </a: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محمد(ص) وآل محمد(ص) پر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sallim `ala muhammadin wa ali muhammadin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5D15F4-0784-4B9F-BE79-A3E9E9FD97A9}"/>
              </a:ext>
            </a:extLst>
          </p:cNvPr>
          <p:cNvSpPr txBox="1"/>
          <p:nvPr/>
        </p:nvSpPr>
        <p:spPr>
          <a:xfrm>
            <a:off x="6521513" y="463812"/>
            <a:ext cx="30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9962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16320</TotalTime>
  <Words>1206</Words>
  <Application>Microsoft Office PowerPoint</Application>
  <PresentationFormat>Widescreen</PresentationFormat>
  <Paragraphs>201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Arabic Typesetting</vt:lpstr>
      <vt:lpstr>Arial</vt:lpstr>
      <vt:lpstr>Calibri</vt:lpstr>
      <vt:lpstr>Lato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إِنَّ ٱللَّهَ وَمَلاَئِكَتَهُ يُصَلُّونَ عَلَىٰ ٱلنَّبِيِّ</vt:lpstr>
      <vt:lpstr>يَا أَيُّهَا ٱلَّذينَ آمَنُوٱ صَلُّوٱ عَلَيْهِ وَسَلِّمُوٱ تَسْليماً</vt:lpstr>
      <vt:lpstr>اَللَّهُمَّ صَلِّ عَلَىٰ مُحَمَّدٍ وَآلِ مُحَمَّدٍ</vt:lpstr>
      <vt:lpstr>وَبَارِكْ عَلَىٰ مُحَمَّدٍ وَآلِ مُحَمَّدٍ</vt:lpstr>
      <vt:lpstr>وَتَحَنَّنْ عَلَىٰ مُحَمَّدٍ وَآلِ مُحَمَّدٍ</vt:lpstr>
      <vt:lpstr>وَسَلِّمْ عَلَىٰ مُحَمَّدٍ وَآلِ مُحَمَّدٍ</vt:lpstr>
      <vt:lpstr>كَأَفْضَلَ مَا صَلَّيْتَ وَبَارَكْتَ</vt:lpstr>
      <vt:lpstr>وَتَرَحَّمْتَ وَتَحَنَّنْتَ</vt:lpstr>
      <vt:lpstr>وَسَلَّمْتَ عَلَىٰ إِبْرَاهِيمَ وَآلِ إِبْرَاهِيمَ</vt:lpstr>
      <vt:lpstr>إِنَّكَ حَمِيدٌ مَجِيدٌ</vt:lpstr>
      <vt:lpstr>اَللَّهُمَّ أَعْطِ مُحَمَّداً ٱلْوَسيلَةَ</vt:lpstr>
      <vt:lpstr>وَٱلشَّرَفَ وَٱلْفَضيلَةَ</vt:lpstr>
      <vt:lpstr>وَٱلْمَنْزِلَةَ ٱلْكَريمَةَ</vt:lpstr>
      <vt:lpstr>اَللَّهُمَّ ٱجْعَلْ مُحَمَّداً وَآلَ مُحَمَّدٍ</vt:lpstr>
      <vt:lpstr>أَعْظَمَ ٱلْخَلاَئِقِ كُلِّهِمْ شَرَفاً يَوْمَ ٱلْقِيَامَةِ</vt:lpstr>
      <vt:lpstr>وَأَقْرَبَهُمْ مِنْكَ مَقْعَداً</vt:lpstr>
      <vt:lpstr>وَأَوْجَهَهُمْ عِنْدَكَ يَوْمَ ٱلْقِيَامَةِ جَاهاً</vt:lpstr>
      <vt:lpstr>وَأَفْضَلَهُمْ عِنْدَكَ مَنْزِلَةً وَنَصيباً</vt:lpstr>
      <vt:lpstr>اَللَّهُمَّ أَعْطِ مُحَمَّداً أَشْرَفَ ٱلْمَقَامِ</vt:lpstr>
      <vt:lpstr>وَحِبَاءَ ٱلسَّلاَمِ</vt:lpstr>
      <vt:lpstr>وَشَفَاعَةَ ٱلإِسْلاَمِ</vt:lpstr>
      <vt:lpstr>اَللَّهُمَّ وَأَلْحِقْنَا بِهِ غَيْرَ خَزَايَا وَلاَ نَاكِثِينَ</vt:lpstr>
      <vt:lpstr>وَلاَ نَادِمِينَ وَلاَ مُبَدِّلِينَ</vt:lpstr>
      <vt:lpstr>إِلٰهَ ٱلْحَقِّ آمينَ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361</cp:revision>
  <cp:lastPrinted>1601-01-01T00:00:00Z</cp:lastPrinted>
  <dcterms:created xsi:type="dcterms:W3CDTF">1601-01-01T00:00:00Z</dcterms:created>
  <dcterms:modified xsi:type="dcterms:W3CDTF">2021-08-24T07:37:23Z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